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548" r:id="rId2"/>
    <p:sldId id="549" r:id="rId3"/>
    <p:sldId id="552" r:id="rId4"/>
    <p:sldId id="561" r:id="rId5"/>
    <p:sldId id="555" r:id="rId6"/>
    <p:sldId id="560" r:id="rId7"/>
    <p:sldId id="550" r:id="rId8"/>
    <p:sldId id="551" r:id="rId9"/>
    <p:sldId id="530" r:id="rId10"/>
    <p:sldId id="554" r:id="rId11"/>
    <p:sldId id="557" r:id="rId12"/>
    <p:sldId id="569" r:id="rId13"/>
    <p:sldId id="558" r:id="rId14"/>
    <p:sldId id="559" r:id="rId15"/>
    <p:sldId id="583" r:id="rId16"/>
    <p:sldId id="575" r:id="rId17"/>
    <p:sldId id="571" r:id="rId18"/>
    <p:sldId id="589" r:id="rId19"/>
    <p:sldId id="591" r:id="rId20"/>
    <p:sldId id="590" r:id="rId21"/>
    <p:sldId id="581" r:id="rId22"/>
    <p:sldId id="582" r:id="rId23"/>
    <p:sldId id="576" r:id="rId24"/>
    <p:sldId id="586" r:id="rId25"/>
    <p:sldId id="570" r:id="rId26"/>
    <p:sldId id="562" r:id="rId27"/>
    <p:sldId id="580" r:id="rId28"/>
    <p:sldId id="577" r:id="rId29"/>
    <p:sldId id="578" r:id="rId30"/>
    <p:sldId id="592" r:id="rId31"/>
    <p:sldId id="573" r:id="rId32"/>
    <p:sldId id="579" r:id="rId33"/>
    <p:sldId id="572" r:id="rId34"/>
    <p:sldId id="587" r:id="rId35"/>
    <p:sldId id="566" r:id="rId36"/>
    <p:sldId id="565" r:id="rId37"/>
    <p:sldId id="564" r:id="rId38"/>
    <p:sldId id="567" r:id="rId39"/>
    <p:sldId id="568" r:id="rId40"/>
    <p:sldId id="585" r:id="rId41"/>
    <p:sldId id="584" r:id="rId4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6"/>
    <a:srgbClr val="00FF00"/>
    <a:srgbClr val="8E79F6"/>
    <a:srgbClr val="907F5E"/>
    <a:srgbClr val="2A2A2A"/>
    <a:srgbClr val="CC66FF"/>
    <a:srgbClr val="60070B"/>
    <a:srgbClr val="041270"/>
    <a:srgbClr val="0000B5"/>
    <a:srgbClr val="3E1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8" autoAdjust="0"/>
    <p:restoredTop sz="90980" autoAdjust="0"/>
  </p:normalViewPr>
  <p:slideViewPr>
    <p:cSldViewPr>
      <p:cViewPr varScale="1">
        <p:scale>
          <a:sx n="93" d="100"/>
          <a:sy n="93" d="100"/>
        </p:scale>
        <p:origin x="-7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A8C26B39-ABD8-6541-8B6A-7CBF917CC912}" type="datetime1">
              <a:rPr lang="en-US"/>
              <a:pPr>
                <a:defRPr/>
              </a:pPr>
              <a:t>29/08/2012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05B75FA0-4952-B942-89EB-312AB187B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Fifth birthday on July 11</a:t>
            </a:r>
            <a:r>
              <a:rPr lang="en-US" baseline="30000" dirty="0" smtClean="0"/>
              <a:t>th</a:t>
            </a:r>
            <a:r>
              <a:rPr lang="en-US" dirty="0" smtClean="0"/>
              <a:t> 2012. </a:t>
            </a:r>
            <a:r>
              <a:rPr lang="en-US" dirty="0" err="1" smtClean="0"/>
              <a:t>Relaunch</a:t>
            </a:r>
            <a:r>
              <a:rPr lang="en-US" dirty="0" smtClean="0"/>
              <a:t> soon with new</a:t>
            </a:r>
            <a:r>
              <a:rPr lang="en-US" baseline="0" dirty="0" smtClean="0"/>
              <a:t> SDSS and Hubble Images (both together).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Here’s the full list of </a:t>
            </a:r>
            <a:r>
              <a:rPr lang="en-US" sz="1200" dirty="0" err="1" smtClean="0">
                <a:solidFill>
                  <a:schemeClr val="bg1"/>
                </a:solidFill>
              </a:rPr>
              <a:t>interviews:Zooites:Hanny</a:t>
            </a:r>
            <a:r>
              <a:rPr lang="en-US" sz="1200" dirty="0" smtClean="0">
                <a:solidFill>
                  <a:schemeClr val="bg1"/>
                </a:solidFill>
              </a:rPr>
              <a:t> Van </a:t>
            </a:r>
            <a:r>
              <a:rPr lang="en-US" sz="1200" dirty="0" err="1" smtClean="0">
                <a:solidFill>
                  <a:schemeClr val="bg1"/>
                </a:solidFill>
              </a:rPr>
              <a:t>Arkel</a:t>
            </a:r>
            <a:r>
              <a:rPr lang="en-US" sz="1200" dirty="0" smtClean="0">
                <a:solidFill>
                  <a:schemeClr val="bg1"/>
                </a:solidFill>
              </a:rPr>
              <a:t> (Galaxy Zoo volunteer and finder of </a:t>
            </a:r>
            <a:r>
              <a:rPr lang="en-US" sz="1200" dirty="0" err="1" smtClean="0">
                <a:solidFill>
                  <a:schemeClr val="bg1"/>
                </a:solidFill>
              </a:rPr>
              <a:t>Hanny’s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Voorwerp</a:t>
            </a:r>
            <a:r>
              <a:rPr lang="en-US" sz="1200" dirty="0" smtClean="0">
                <a:solidFill>
                  <a:schemeClr val="bg1"/>
                </a:solidFill>
              </a:rPr>
              <a:t>). </a:t>
            </a:r>
            <a:r>
              <a:rPr lang="en-US" sz="1200" dirty="0" err="1" smtClean="0">
                <a:solidFill>
                  <a:schemeClr val="bg1"/>
                </a:solidFill>
              </a:rPr>
              <a:t>Hanny’s</a:t>
            </a:r>
            <a:r>
              <a:rPr lang="en-US" sz="1200" dirty="0" smtClean="0">
                <a:solidFill>
                  <a:schemeClr val="bg1"/>
                </a:solidFill>
              </a:rPr>
              <a:t> interview in het </a:t>
            </a:r>
            <a:r>
              <a:rPr lang="en-US" sz="1200" dirty="0" err="1" smtClean="0">
                <a:solidFill>
                  <a:schemeClr val="bg1"/>
                </a:solidFill>
              </a:rPr>
              <a:t>Nederlands.Alice</a:t>
            </a:r>
            <a:r>
              <a:rPr lang="en-US" sz="1200" dirty="0" smtClean="0">
                <a:solidFill>
                  <a:schemeClr val="bg1"/>
                </a:solidFill>
              </a:rPr>
              <a:t> Sheppard (Galaxy Zoo volunteer and forum </a:t>
            </a:r>
            <a:r>
              <a:rPr lang="en-US" sz="1200" dirty="0" err="1" smtClean="0">
                <a:solidFill>
                  <a:schemeClr val="bg1"/>
                </a:solidFill>
              </a:rPr>
              <a:t>moderator).Gemma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Couglin</a:t>
            </a:r>
            <a:r>
              <a:rPr lang="en-US" sz="1200" dirty="0" smtClean="0">
                <a:solidFill>
                  <a:schemeClr val="bg1"/>
                </a:solidFill>
              </a:rPr>
              <a:t> (”</a:t>
            </a:r>
            <a:r>
              <a:rPr lang="en-US" sz="1200" dirty="0" err="1" smtClean="0">
                <a:solidFill>
                  <a:schemeClr val="bg1"/>
                </a:solidFill>
              </a:rPr>
              <a:t>fluffyporcupine</a:t>
            </a:r>
            <a:r>
              <a:rPr lang="en-US" sz="1200" dirty="0" smtClean="0">
                <a:solidFill>
                  <a:schemeClr val="bg1"/>
                </a:solidFill>
              </a:rPr>
              <a:t>”, Galaxy Zoo volunteer and forum </a:t>
            </a:r>
            <a:r>
              <a:rPr lang="en-US" sz="1200" dirty="0" err="1" smtClean="0">
                <a:solidFill>
                  <a:schemeClr val="bg1"/>
                </a:solidFill>
              </a:rPr>
              <a:t>moderator).Aida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Berges</a:t>
            </a:r>
            <a:r>
              <a:rPr lang="en-US" sz="1200" dirty="0" smtClean="0">
                <a:solidFill>
                  <a:schemeClr val="bg1"/>
                </a:solidFill>
              </a:rPr>
              <a:t> (Galaxy Zoo volunteer – major irregular galaxy, asteroid and high velocity star finder). </a:t>
            </a:r>
            <a:r>
              <a:rPr lang="en-US" sz="1200" dirty="0" err="1" smtClean="0">
                <a:solidFill>
                  <a:schemeClr val="bg1"/>
                </a:solidFill>
              </a:rPr>
              <a:t>Entrevista</a:t>
            </a:r>
            <a:r>
              <a:rPr lang="en-US" sz="1200" dirty="0" smtClean="0">
                <a:solidFill>
                  <a:schemeClr val="bg1"/>
                </a:solidFill>
              </a:rPr>
              <a:t> de Aida en </a:t>
            </a:r>
            <a:r>
              <a:rPr lang="en-US" sz="1200" dirty="0" err="1" smtClean="0">
                <a:solidFill>
                  <a:schemeClr val="bg1"/>
                </a:solidFill>
              </a:rPr>
              <a:t>español.Julia</a:t>
            </a:r>
            <a:r>
              <a:rPr lang="en-US" sz="1200" dirty="0" smtClean="0">
                <a:solidFill>
                  <a:schemeClr val="bg1"/>
                </a:solidFill>
              </a:rPr>
              <a:t> Wilkinson (”</a:t>
            </a:r>
            <a:r>
              <a:rPr lang="en-US" sz="1200" dirty="0" err="1" smtClean="0">
                <a:solidFill>
                  <a:schemeClr val="bg1"/>
                </a:solidFill>
              </a:rPr>
              <a:t>jules</a:t>
            </a:r>
            <a:r>
              <a:rPr lang="en-US" sz="1200" dirty="0" smtClean="0">
                <a:solidFill>
                  <a:schemeClr val="bg1"/>
                </a:solidFill>
              </a:rPr>
              <a:t>”, Galaxy Zoo volunteer. Frequent forum poster, and member of irregular and HVS </a:t>
            </a:r>
            <a:r>
              <a:rPr lang="en-US" sz="1200" dirty="0" err="1" smtClean="0">
                <a:solidFill>
                  <a:schemeClr val="bg1"/>
                </a:solidFill>
              </a:rPr>
              <a:t>projects).Els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Baeton</a:t>
            </a:r>
            <a:r>
              <a:rPr lang="en-US" sz="1200" dirty="0" smtClean="0">
                <a:solidFill>
                  <a:schemeClr val="bg1"/>
                </a:solidFill>
              </a:rPr>
              <a:t> (”</a:t>
            </a:r>
            <a:r>
              <a:rPr lang="en-US" sz="1200" dirty="0" err="1" smtClean="0">
                <a:solidFill>
                  <a:schemeClr val="bg1"/>
                </a:solidFill>
              </a:rPr>
              <a:t>ElisabethB</a:t>
            </a:r>
            <a:r>
              <a:rPr lang="en-US" sz="1200" dirty="0" smtClean="0">
                <a:solidFill>
                  <a:schemeClr val="bg1"/>
                </a:solidFill>
              </a:rPr>
              <a:t>”, Galaxy Zoo </a:t>
            </a:r>
            <a:r>
              <a:rPr lang="en-US" sz="1200" dirty="0" err="1" smtClean="0">
                <a:solidFill>
                  <a:schemeClr val="bg1"/>
                </a:solidFill>
              </a:rPr>
              <a:t>folunteer</a:t>
            </a:r>
            <a:r>
              <a:rPr lang="en-US" sz="1200" dirty="0" smtClean="0">
                <a:solidFill>
                  <a:schemeClr val="bg1"/>
                </a:solidFill>
              </a:rPr>
              <a:t>. Frequent forum poster, and member of most of the spin-off projects!). </a:t>
            </a:r>
            <a:r>
              <a:rPr lang="en-US" sz="1200" dirty="0" err="1" smtClean="0">
                <a:solidFill>
                  <a:schemeClr val="bg1"/>
                </a:solidFill>
              </a:rPr>
              <a:t>Els’s</a:t>
            </a:r>
            <a:r>
              <a:rPr lang="en-US" sz="1200" dirty="0" smtClean="0">
                <a:solidFill>
                  <a:schemeClr val="bg1"/>
                </a:solidFill>
              </a:rPr>
              <a:t> interview in het </a:t>
            </a:r>
            <a:r>
              <a:rPr lang="en-US" sz="1200" dirty="0" err="1" smtClean="0">
                <a:solidFill>
                  <a:schemeClr val="bg1"/>
                </a:solidFill>
              </a:rPr>
              <a:t>Nederlands.Hannah</a:t>
            </a:r>
            <a:r>
              <a:rPr lang="en-US" sz="1200" dirty="0" smtClean="0">
                <a:solidFill>
                  <a:schemeClr val="bg1"/>
                </a:solidFill>
              </a:rPr>
              <a:t> Hutchins (Galaxy Zoo volunteer, forum poster and co-creator of Galaxy Zoo </a:t>
            </a:r>
            <a:r>
              <a:rPr lang="en-US" sz="1200" dirty="0" err="1" smtClean="0">
                <a:solidFill>
                  <a:schemeClr val="bg1"/>
                </a:solidFill>
              </a:rPr>
              <a:t>APOD)Elizabeth</a:t>
            </a:r>
            <a:r>
              <a:rPr lang="en-US" sz="1200" dirty="0" smtClean="0">
                <a:solidFill>
                  <a:schemeClr val="bg1"/>
                </a:solidFill>
              </a:rPr>
              <a:t> Siegel (Galaxy Zoo volunteer, forum </a:t>
            </a:r>
            <a:r>
              <a:rPr lang="en-US" sz="1200" dirty="0" err="1" smtClean="0">
                <a:solidFill>
                  <a:schemeClr val="bg1"/>
                </a:solidFill>
              </a:rPr>
              <a:t>poster)Researchers:Dr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Vardha</a:t>
            </a:r>
            <a:r>
              <a:rPr lang="en-US" sz="1200" dirty="0" smtClean="0">
                <a:solidFill>
                  <a:schemeClr val="bg1"/>
                </a:solidFill>
              </a:rPr>
              <a:t> Nicola </a:t>
            </a:r>
            <a:r>
              <a:rPr lang="en-US" sz="1200" dirty="0" err="1" smtClean="0">
                <a:solidFill>
                  <a:schemeClr val="bg1"/>
                </a:solidFill>
              </a:rPr>
              <a:t>Bennert</a:t>
            </a:r>
            <a:r>
              <a:rPr lang="en-US" sz="1200" dirty="0" smtClean="0">
                <a:solidFill>
                  <a:schemeClr val="bg1"/>
                </a:solidFill>
              </a:rPr>
              <a:t> (researcher at UCSB involved in </a:t>
            </a:r>
            <a:r>
              <a:rPr lang="en-US" sz="1200" dirty="0" err="1" smtClean="0">
                <a:solidFill>
                  <a:schemeClr val="bg1"/>
                </a:solidFill>
              </a:rPr>
              <a:t>Hanny’s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Voorwerp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followup</a:t>
            </a:r>
            <a:r>
              <a:rPr lang="en-US" sz="1200" dirty="0" smtClean="0">
                <a:solidFill>
                  <a:schemeClr val="bg1"/>
                </a:solidFill>
              </a:rPr>
              <a:t> and the “peas” project). </a:t>
            </a:r>
            <a:r>
              <a:rPr lang="en-US" sz="1200" dirty="0" err="1" smtClean="0">
                <a:solidFill>
                  <a:schemeClr val="bg1"/>
                </a:solidFill>
              </a:rPr>
              <a:t>Vardha’s</a:t>
            </a:r>
            <a:r>
              <a:rPr lang="en-US" sz="1200" dirty="0" smtClean="0">
                <a:solidFill>
                  <a:schemeClr val="bg1"/>
                </a:solidFill>
              </a:rPr>
              <a:t> Interview auf </a:t>
            </a:r>
            <a:r>
              <a:rPr lang="en-US" sz="1200" dirty="0" err="1" smtClean="0">
                <a:solidFill>
                  <a:schemeClr val="bg1"/>
                </a:solidFill>
              </a:rPr>
              <a:t>Deutsch.Carie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Cardamone</a:t>
            </a:r>
            <a:r>
              <a:rPr lang="en-US" sz="1200" dirty="0" smtClean="0">
                <a:solidFill>
                  <a:schemeClr val="bg1"/>
                </a:solidFill>
              </a:rPr>
              <a:t> (graduate student at Yale who lead the Peas </a:t>
            </a:r>
            <a:r>
              <a:rPr lang="en-US" sz="1200" dirty="0" err="1" smtClean="0">
                <a:solidFill>
                  <a:schemeClr val="bg1"/>
                </a:solidFill>
              </a:rPr>
              <a:t>paper).Dr</a:t>
            </a:r>
            <a:r>
              <a:rPr lang="en-US" sz="1200" dirty="0" smtClean="0">
                <a:solidFill>
                  <a:schemeClr val="bg1"/>
                </a:solidFill>
              </a:rPr>
              <a:t>. Kate Land (original Galaxy Zoo team member and first-author of the first Galaxy Zoo scientific publication; now working in the financial </a:t>
            </a:r>
            <a:r>
              <a:rPr lang="en-US" sz="1200" dirty="0" err="1" smtClean="0">
                <a:solidFill>
                  <a:schemeClr val="bg1"/>
                </a:solidFill>
              </a:rPr>
              <a:t>world).Dr</a:t>
            </a:r>
            <a:r>
              <a:rPr lang="en-US" sz="1200" dirty="0" smtClean="0">
                <a:solidFill>
                  <a:schemeClr val="bg1"/>
                </a:solidFill>
              </a:rPr>
              <a:t>. Karen Masters (researcher at Portsmouth working on red spirals, and editor of this blog </a:t>
            </a:r>
            <a:r>
              <a:rPr lang="en-US" sz="1200" dirty="0" err="1" smtClean="0">
                <a:solidFill>
                  <a:schemeClr val="bg1"/>
                </a:solidFill>
              </a:rPr>
              <a:t>series.)Dr</a:t>
            </a:r>
            <a:r>
              <a:rPr lang="en-US" sz="1200" dirty="0" smtClean="0">
                <a:solidFill>
                  <a:schemeClr val="bg1"/>
                </a:solidFill>
              </a:rPr>
              <a:t>. Pamela L. Gay (astronomy researcher and communicator based at Southern Illinois </a:t>
            </a:r>
            <a:r>
              <a:rPr lang="en-US" sz="1200" dirty="0" err="1" smtClean="0">
                <a:solidFill>
                  <a:schemeClr val="bg1"/>
                </a:solidFill>
              </a:rPr>
              <a:t>University).Anna</a:t>
            </a:r>
            <a:r>
              <a:rPr lang="en-US" sz="1200" dirty="0" smtClean="0">
                <a:solidFill>
                  <a:schemeClr val="bg1"/>
                </a:solidFill>
              </a:rPr>
              <a:t> Manning (Masters’ Degree Student in Astronomy at Alabama University working with Dr. Bill Keel on overlapping </a:t>
            </a:r>
            <a:r>
              <a:rPr lang="en-US" sz="1200" dirty="0" err="1" smtClean="0">
                <a:solidFill>
                  <a:schemeClr val="bg1"/>
                </a:solidFill>
              </a:rPr>
              <a:t>galaxies)Dr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Manda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Banerji</a:t>
            </a:r>
            <a:r>
              <a:rPr lang="en-US" sz="1200" dirty="0" smtClean="0">
                <a:solidFill>
                  <a:schemeClr val="bg1"/>
                </a:solidFill>
              </a:rPr>
              <a:t> (recent PhD and author of the machine learning </a:t>
            </a:r>
            <a:r>
              <a:rPr lang="en-US" sz="1200" dirty="0" err="1" smtClean="0">
                <a:solidFill>
                  <a:schemeClr val="bg1"/>
                </a:solidFill>
              </a:rPr>
              <a:t>paper)Prof</a:t>
            </a:r>
            <a:r>
              <a:rPr lang="en-US" sz="1200" dirty="0" smtClean="0">
                <a:solidFill>
                  <a:schemeClr val="bg1"/>
                </a:solidFill>
              </a:rPr>
              <a:t>. Meg </a:t>
            </a:r>
            <a:r>
              <a:rPr lang="en-US" sz="1200" dirty="0" err="1" smtClean="0">
                <a:solidFill>
                  <a:schemeClr val="bg1"/>
                </a:solidFill>
              </a:rPr>
              <a:t>Urry</a:t>
            </a:r>
            <a:r>
              <a:rPr lang="en-US" sz="1200" dirty="0" smtClean="0">
                <a:solidFill>
                  <a:schemeClr val="bg1"/>
                </a:solidFill>
              </a:rPr>
              <a:t> (Professor at Yale, Zookeeper Kevin’s current boss!).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35,000 names. Anyone who’s done at least 1</a:t>
            </a:r>
            <a:r>
              <a:rPr lang="en-US" baseline="0" dirty="0" smtClean="0"/>
              <a:t> classification in Galaxy Zoo and given permission to be included.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</a:t>
            </a:r>
            <a:r>
              <a:rPr lang="en-US" baseline="0" dirty="0" smtClean="0"/>
              <a:t> and play in our ‘Xing (1) Xi (4) </a:t>
            </a:r>
            <a:r>
              <a:rPr lang="en-US" baseline="0" dirty="0" err="1" smtClean="0"/>
              <a:t>Zong</a:t>
            </a:r>
            <a:r>
              <a:rPr lang="en-US" baseline="0" dirty="0" smtClean="0"/>
              <a:t> (3) Dong (4) Yuan (2)’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6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0C246B-A35E-9242-AAEA-3990C8DBE13E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E02210-45DF-944B-82D9-CE2E1910AB91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Words</a:t>
            </a:r>
            <a:r>
              <a:rPr lang="en-US" baseline="0" dirty="0" smtClean="0"/>
              <a:t> in abstracts of galaxy Zoo science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Hubble live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75FA0-4952-B942-89EB-312AB187BBD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pic>
        <p:nvPicPr>
          <p:cNvPr id="6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188913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fld id="{0C4AE1B8-999F-3947-B68C-2BC21CB5A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6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8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7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9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5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4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7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8604250" y="638175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fld id="{7218DEE6-85D5-F34F-976F-654DB24D73B4}" type="slidenum">
              <a:rPr lang="en-GB">
                <a:solidFill>
                  <a:srgbClr val="CC66FF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GB" dirty="0">
              <a:solidFill>
                <a:srgbClr val="CC66FF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107950" y="6504801"/>
            <a:ext cx="8424863" cy="276999"/>
          </a:xfrm>
          <a:prstGeom prst="rect">
            <a:avLst/>
          </a:prstGeom>
          <a:solidFill>
            <a:srgbClr val="333333">
              <a:alpha val="39999"/>
            </a:srgbClr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>Karen Masters: Galaxy</a:t>
            </a:r>
            <a:r>
              <a:rPr lang="en-GB" sz="1200" baseline="0" dirty="0" smtClean="0">
                <a:solidFill>
                  <a:schemeClr val="bg1"/>
                </a:solidFill>
              </a:rPr>
              <a:t> Zoo: Science and Outreach Hand-in-hand. Friday 31</a:t>
            </a:r>
            <a:r>
              <a:rPr lang="en-GB" sz="1200" baseline="30000" dirty="0" smtClean="0">
                <a:solidFill>
                  <a:schemeClr val="bg1"/>
                </a:solidFill>
              </a:rPr>
              <a:t>st</a:t>
            </a:r>
            <a:r>
              <a:rPr lang="en-GB" sz="1200" baseline="0" dirty="0" smtClean="0">
                <a:solidFill>
                  <a:schemeClr val="bg1"/>
                </a:solidFill>
              </a:rPr>
              <a:t> August 2012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7" name="Picture 12" descr="gz_logo2_300dpi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188640"/>
            <a:ext cx="20161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CG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88900"/>
            <a:ext cx="711200" cy="520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98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1.png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0" y="4797425"/>
            <a:ext cx="9144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427040" y="4884256"/>
            <a:ext cx="510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rgbClr val="FF6600"/>
                </a:solidFill>
                <a:latin typeface="Helvetica Light"/>
              </a:rPr>
              <a:t>Dr. Karen Masters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err="1" smtClean="0">
                <a:solidFill>
                  <a:srgbClr val="FF6600"/>
                </a:solidFill>
                <a:latin typeface="Helvetica Light"/>
              </a:rPr>
              <a:t>Leverhulme</a:t>
            </a:r>
            <a:r>
              <a:rPr lang="en-GB" sz="2000" b="1" dirty="0" smtClean="0">
                <a:solidFill>
                  <a:srgbClr val="FF6600"/>
                </a:solidFill>
                <a:latin typeface="Helvetica Light"/>
              </a:rPr>
              <a:t> Early Career Fellow 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rgbClr val="FF6600"/>
                </a:solidFill>
                <a:latin typeface="Helvetica Light"/>
              </a:rPr>
              <a:t>University of Portsmouth, UK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rgbClr val="CC66FF"/>
                </a:solidFill>
                <a:latin typeface="Helvetica Light"/>
              </a:rPr>
              <a:t>@</a:t>
            </a:r>
            <a:r>
              <a:rPr lang="en-GB" sz="2000" b="1" dirty="0" err="1" smtClean="0">
                <a:solidFill>
                  <a:srgbClr val="CC66FF"/>
                </a:solidFill>
                <a:latin typeface="Helvetica Light"/>
              </a:rPr>
              <a:t>KarenLMasters</a:t>
            </a:r>
            <a:endParaRPr lang="en-GB" sz="2000" b="1" dirty="0" smtClean="0">
              <a:solidFill>
                <a:srgbClr val="CC66FF"/>
              </a:solidFill>
              <a:latin typeface="Helvetica Light"/>
            </a:endParaRPr>
          </a:p>
        </p:txBody>
      </p:sp>
      <p:pic>
        <p:nvPicPr>
          <p:cNvPr id="16" name="Picture 5" descr="ICG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096000"/>
            <a:ext cx="685800" cy="502104"/>
          </a:xfrm>
          <a:prstGeom prst="rect">
            <a:avLst/>
          </a:prstGeom>
          <a:noFill/>
        </p:spPr>
      </p:pic>
      <p:pic>
        <p:nvPicPr>
          <p:cNvPr id="17" name="Picture 16" descr="SEPnet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248400"/>
            <a:ext cx="762000" cy="317106"/>
          </a:xfrm>
          <a:prstGeom prst="rect">
            <a:avLst/>
          </a:prstGeom>
        </p:spPr>
      </p:pic>
      <p:pic>
        <p:nvPicPr>
          <p:cNvPr id="18" name="Picture 17" descr="leverhulm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6248400"/>
            <a:ext cx="1125378" cy="379413"/>
          </a:xfrm>
          <a:prstGeom prst="rect">
            <a:avLst/>
          </a:prstGeom>
        </p:spPr>
      </p:pic>
      <p:pic>
        <p:nvPicPr>
          <p:cNvPr id="19" name="Picture 18" descr="gz_logo2_300dpi_3"/>
          <p:cNvPicPr>
            <a:picLocks noChangeAspect="1" noChangeArrowheads="1"/>
          </p:cNvPicPr>
          <p:nvPr/>
        </p:nvPicPr>
        <p:blipFill rotWithShape="1">
          <a:blip r:embed="rId7"/>
          <a:srcRect l="-1622" r="-1"/>
          <a:stretch/>
        </p:blipFill>
        <p:spPr bwMode="auto">
          <a:xfrm>
            <a:off x="1547664" y="548680"/>
            <a:ext cx="5948202" cy="76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915816" y="3629923"/>
            <a:ext cx="56886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latin typeface="Helvetica Light"/>
                <a:cs typeface="Bank Gothic"/>
              </a:rPr>
              <a:t>Science and Outreach Hand-in-Hand</a:t>
            </a:r>
          </a:p>
          <a:p>
            <a:pPr algn="ctr">
              <a:spcBef>
                <a:spcPct val="50000"/>
              </a:spcBef>
            </a:pPr>
            <a:endParaRPr lang="en-GB" sz="3600" b="1" dirty="0">
              <a:solidFill>
                <a:srgbClr val="FFFFFF"/>
              </a:solidFill>
              <a:latin typeface="Helvetica Light"/>
              <a:cs typeface="Bank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63888" y="1556792"/>
            <a:ext cx="306934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000" baseline="30000" dirty="0">
                <a:solidFill>
                  <a:schemeClr val="bg1"/>
                </a:solidFill>
              </a:rPr>
              <a:t>星系总动员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0" name="Picture 9" descr="RASlogo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40" y="6165304"/>
            <a:ext cx="531178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512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Preferred Rotation Direction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10000"/>
            <a:ext cx="4953000" cy="2514600"/>
          </a:xfrm>
        </p:spPr>
        <p:txBody>
          <a:bodyPr/>
          <a:lstStyle/>
          <a:p>
            <a:pPr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Land et al 2008: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there is an “S-wise” excess</a:t>
            </a:r>
            <a:endParaRPr lang="en-US" sz="2000" dirty="0" smtClean="0">
              <a:solidFill>
                <a:srgbClr val="CC66FF"/>
              </a:solidFill>
            </a:endParaRPr>
          </a:p>
          <a:p>
            <a:r>
              <a:rPr lang="en-US" sz="2000" dirty="0" smtClean="0">
                <a:solidFill>
                  <a:srgbClr val="CC66FF"/>
                </a:solidFill>
              </a:rPr>
              <a:t>the excess remains for mirrored images </a:t>
            </a:r>
          </a:p>
          <a:p>
            <a:pPr lvl="1"/>
            <a:r>
              <a:rPr lang="en-US" sz="1600" dirty="0" smtClean="0">
                <a:solidFill>
                  <a:srgbClr val="CC66FF"/>
                </a:solidFill>
              </a:rPr>
              <a:t>site design</a:t>
            </a:r>
          </a:p>
          <a:p>
            <a:pPr lvl="1"/>
            <a:r>
              <a:rPr lang="en-US" sz="1600" dirty="0" smtClean="0">
                <a:solidFill>
                  <a:srgbClr val="CC66FF"/>
                </a:solidFill>
              </a:rPr>
              <a:t>neurological effect (</a:t>
            </a:r>
            <a:r>
              <a:rPr lang="en-US" sz="1600" dirty="0" err="1" smtClean="0">
                <a:solidFill>
                  <a:srgbClr val="CC66FF"/>
                </a:solidFill>
              </a:rPr>
              <a:t>eg</a:t>
            </a:r>
            <a:r>
              <a:rPr lang="en-US" sz="1600" dirty="0" smtClean="0">
                <a:solidFill>
                  <a:srgbClr val="CC66FF"/>
                </a:solidFill>
              </a:rPr>
              <a:t>. </a:t>
            </a:r>
            <a:r>
              <a:rPr lang="en-US" sz="1600" dirty="0" err="1" smtClean="0">
                <a:solidFill>
                  <a:srgbClr val="CC66FF"/>
                </a:solidFill>
              </a:rPr>
              <a:t>Leviant’s</a:t>
            </a:r>
            <a:r>
              <a:rPr lang="en-US" sz="1600" dirty="0" smtClean="0">
                <a:solidFill>
                  <a:srgbClr val="CC66FF"/>
                </a:solidFill>
              </a:rPr>
              <a:t> Enigma)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Consistent with isotropic universe</a:t>
            </a:r>
            <a:endParaRPr lang="en-US" sz="1600" dirty="0" smtClean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17551"/>
            <a:ext cx="5181600" cy="2692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1219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 wise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2766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 wise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00400"/>
            <a:ext cx="3517900" cy="3173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23700" r="1251"/>
          <a:stretch>
            <a:fillRect/>
          </a:stretch>
        </p:blipFill>
        <p:spPr>
          <a:xfrm>
            <a:off x="5638800" y="1161047"/>
            <a:ext cx="3276600" cy="1810753"/>
          </a:xfrm>
          <a:prstGeom prst="rect">
            <a:avLst/>
          </a:prstGeom>
        </p:spPr>
      </p:pic>
      <p:pic>
        <p:nvPicPr>
          <p:cNvPr id="10" name="Picture 9" descr="LeviantEnigm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0" y="685800"/>
            <a:ext cx="45974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688"/>
            <a:ext cx="4892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pitchFamily="-107" charset="-128"/>
                <a:cs typeface="ＭＳ Ｐゴシック" pitchFamily="-107" charset="-128"/>
              </a:rPr>
              <a:t>You never know what you’ll find…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2986" t="-1" r="1" b="538"/>
          <a:stretch/>
        </p:blipFill>
        <p:spPr bwMode="auto">
          <a:xfrm rot="5400000">
            <a:off x="4658564" y="1398220"/>
            <a:ext cx="3672408" cy="283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88024" y="4258830"/>
            <a:ext cx="3816424" cy="255454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quasar which has recently turned off….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Hanny’s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Voorwerp</a:t>
            </a:r>
            <a:r>
              <a:rPr lang="en-US" dirty="0" smtClean="0">
                <a:solidFill>
                  <a:srgbClr val="FFFFFF"/>
                </a:solidFill>
              </a:rPr>
              <a:t>” </a:t>
            </a:r>
          </a:p>
          <a:p>
            <a:endParaRPr lang="en-US" dirty="0">
              <a:solidFill>
                <a:srgbClr val="00FF00"/>
              </a:solidFill>
            </a:endParaRPr>
          </a:p>
          <a:p>
            <a:r>
              <a:rPr lang="en-US" sz="1400" dirty="0" err="1" smtClean="0">
                <a:solidFill>
                  <a:srgbClr val="00FF00"/>
                </a:solidFill>
              </a:rPr>
              <a:t>Lintott</a:t>
            </a:r>
            <a:r>
              <a:rPr lang="en-US" sz="1400" dirty="0" smtClean="0">
                <a:solidFill>
                  <a:srgbClr val="00FF00"/>
                </a:solidFill>
              </a:rPr>
              <a:t> et al. 2009, </a:t>
            </a:r>
            <a:r>
              <a:rPr lang="en-US" sz="1400" dirty="0" err="1" smtClean="0">
                <a:solidFill>
                  <a:srgbClr val="00FF00"/>
                </a:solidFill>
              </a:rPr>
              <a:t>Schawinski</a:t>
            </a:r>
            <a:r>
              <a:rPr lang="en-US" sz="1400" dirty="0" smtClean="0">
                <a:solidFill>
                  <a:srgbClr val="00FF00"/>
                </a:solidFill>
              </a:rPr>
              <a:t> et al. 2010, </a:t>
            </a:r>
          </a:p>
          <a:p>
            <a:r>
              <a:rPr lang="en-US" sz="1400" dirty="0" smtClean="0">
                <a:solidFill>
                  <a:srgbClr val="00FF00"/>
                </a:solidFill>
              </a:rPr>
              <a:t>Keel et al. 2012a,b</a:t>
            </a:r>
          </a:p>
          <a:p>
            <a:endParaRPr lang="en-US" sz="1400" dirty="0">
              <a:solidFill>
                <a:srgbClr val="3366FF"/>
              </a:solidFill>
            </a:endParaRPr>
          </a:p>
          <a:p>
            <a:r>
              <a:rPr lang="en-US" sz="1400" dirty="0" err="1" smtClean="0">
                <a:solidFill>
                  <a:srgbClr val="3366FF"/>
                </a:solidFill>
              </a:rPr>
              <a:t>Jozsa</a:t>
            </a:r>
            <a:r>
              <a:rPr lang="en-US" sz="1400" dirty="0" smtClean="0">
                <a:solidFill>
                  <a:srgbClr val="3366FF"/>
                </a:solidFill>
              </a:rPr>
              <a:t> et al. 2009, </a:t>
            </a:r>
            <a:r>
              <a:rPr lang="en-US" sz="1400" dirty="0" err="1" smtClean="0">
                <a:solidFill>
                  <a:srgbClr val="3366FF"/>
                </a:solidFill>
              </a:rPr>
              <a:t>Rampadarath</a:t>
            </a:r>
            <a:r>
              <a:rPr lang="en-US" sz="1400" dirty="0" smtClean="0">
                <a:solidFill>
                  <a:srgbClr val="3366FF"/>
                </a:solidFill>
              </a:rPr>
              <a:t> et al. 2010, Garrett et al. 2011</a:t>
            </a:r>
            <a:endParaRPr lang="en-US" sz="1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8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Why Do People Do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762000"/>
          </a:xfrm>
        </p:spPr>
        <p:txBody>
          <a:bodyPr/>
          <a:lstStyle/>
          <a:p>
            <a:pPr>
              <a:buNone/>
            </a:pPr>
            <a:r>
              <a:rPr lang="en-US" sz="1400" i="1" dirty="0" smtClean="0"/>
              <a:t>Galaxy Zoo: Exploring the Motivations of Citizen Scientists</a:t>
            </a:r>
            <a:r>
              <a:rPr lang="en-US" sz="1400" dirty="0" smtClean="0"/>
              <a:t>. (</a:t>
            </a:r>
            <a:r>
              <a:rPr lang="en-US" sz="1400" dirty="0" err="1" smtClean="0"/>
              <a:t>Raddick</a:t>
            </a:r>
            <a:r>
              <a:rPr lang="en-US" sz="1400" dirty="0" smtClean="0"/>
              <a:t> et al. 2009 astroph/0909.2925)</a:t>
            </a:r>
            <a:endParaRPr lang="en-US" sz="1400" dirty="0"/>
          </a:p>
        </p:txBody>
      </p:sp>
      <p:pic>
        <p:nvPicPr>
          <p:cNvPr id="15" name="Picture 14" descr="GZmotivat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47"/>
            <a:ext cx="7409796" cy="53339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200" y="1676400"/>
            <a:ext cx="8763000" cy="5334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3400" y="2743200"/>
            <a:ext cx="4648200" cy="646331"/>
          </a:xfrm>
          <a:prstGeom prst="rect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Galaxy Zoo doesn’t work unless the volunteers see scientific results coming out.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3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~35 papers; h-index=15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ug2012word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411"/>
            <a:ext cx="9144000" cy="46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980728"/>
            <a:ext cx="77997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104" y="1102577"/>
            <a:ext cx="8807896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Red spirals have a lot more bars than similar blue spirals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(Masters et al. 2010b MNRAS 405, 78)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Statistically there are more bars in redder (more massive) disc galaxies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(Masters et al. 2011 MNRAS 411, 2026)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Redder spirals not only have more bars, but also longer (stronger) and redder bars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(Hoyle, Masters et al. 2011 MNRAS 415, 3627)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Barred red spirals are more clustered only on scales of ~400 </a:t>
            </a:r>
            <a:r>
              <a:rPr lang="en-US" sz="1600" dirty="0" err="1" smtClean="0">
                <a:solidFill>
                  <a:srgbClr val="FF6600"/>
                </a:solidFill>
              </a:rPr>
              <a:t>kpc</a:t>
            </a:r>
            <a:r>
              <a:rPr lang="en-US" sz="1600" dirty="0" smtClean="0">
                <a:solidFill>
                  <a:srgbClr val="FF6600"/>
                </a:solidFill>
              </a:rPr>
              <a:t> than red spirals in general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</a:rPr>
              <a:t>Skibba</a:t>
            </a:r>
            <a:r>
              <a:rPr lang="en-US" sz="1600" dirty="0" smtClean="0">
                <a:solidFill>
                  <a:schemeClr val="bg1"/>
                </a:solidFill>
              </a:rPr>
              <a:t>, Masters et al. 2012 MNRAS 423, 1485)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rgbClr val="FF6600"/>
                </a:solidFill>
              </a:rPr>
              <a:t>Spirals with more atomic gas content are less likely to have bars – bars help to quench star formation? </a:t>
            </a:r>
          </a:p>
          <a:p>
            <a:r>
              <a:rPr lang="en-US" sz="1600" dirty="0">
                <a:solidFill>
                  <a:schemeClr val="bg1"/>
                </a:solidFill>
              </a:rPr>
              <a:t>(Masters et al. 2012 MNRAS 424, 2180)</a:t>
            </a:r>
            <a:endParaRPr lang="en-US" sz="1600" dirty="0">
              <a:solidFill>
                <a:srgbClr val="FF6600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There is a decrease in bar fraction in very close pairs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</a:rPr>
              <a:t>Casteels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Bamford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Skibba</a:t>
            </a:r>
            <a:r>
              <a:rPr lang="en-US" sz="1600" dirty="0" smtClean="0">
                <a:solidFill>
                  <a:schemeClr val="bg1"/>
                </a:solidFill>
              </a:rPr>
              <a:t>, Masters et al. 2012 MNRAS submitted)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rgbClr val="FF6600"/>
                </a:solidFill>
              </a:rPr>
              <a:t>Discover </a:t>
            </a:r>
            <a:r>
              <a:rPr lang="en-US" sz="1600" dirty="0" smtClean="0">
                <a:solidFill>
                  <a:srgbClr val="FF6600"/>
                </a:solidFill>
              </a:rPr>
              <a:t>an </a:t>
            </a:r>
            <a:r>
              <a:rPr lang="en-US" sz="1600" dirty="0">
                <a:solidFill>
                  <a:srgbClr val="FF6600"/>
                </a:solidFill>
              </a:rPr>
              <a:t>“epoch of bar formation” at z~0.7 in massive disc galaxies in </a:t>
            </a:r>
            <a:r>
              <a:rPr lang="en-US" sz="1600" dirty="0" smtClean="0">
                <a:solidFill>
                  <a:srgbClr val="FF6600"/>
                </a:solidFill>
              </a:rPr>
              <a:t>Galaxy Zoo HST.</a:t>
            </a:r>
            <a:endParaRPr lang="en-US" sz="1600" dirty="0">
              <a:solidFill>
                <a:srgbClr val="FF6600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(Melvin, Masters et al. in prep.) </a:t>
            </a:r>
            <a:endParaRPr lang="en-US" sz="1600" dirty="0">
              <a:solidFill>
                <a:srgbClr val="FF6600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62068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Papers on Barred Spirals: 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206876"/>
          </a:xfrm>
          <a:prstGeom prst="rect">
            <a:avLst/>
          </a:prstGeom>
        </p:spPr>
      </p:pic>
      <p:pic>
        <p:nvPicPr>
          <p:cNvPr id="11" name="Picture 10" descr="redspiralSDSS.jpg"/>
          <p:cNvPicPr>
            <a:picLocks noChangeAspect="1"/>
          </p:cNvPicPr>
          <p:nvPr/>
        </p:nvPicPr>
        <p:blipFill rotWithShape="1">
          <a:blip r:embed="rId4"/>
          <a:srcRect l="29056" t="26206" r="23849" b="26645"/>
          <a:stretch/>
        </p:blipFill>
        <p:spPr>
          <a:xfrm>
            <a:off x="611560" y="3538311"/>
            <a:ext cx="3055565" cy="305904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 descr="redspiralCOSMO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657600"/>
            <a:ext cx="3048000" cy="304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3923928" y="5085184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8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82201"/>
            <a:ext cx="9176768" cy="502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galaxyzoo_scienc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4001" cy="30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1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391400" cy="9770761"/>
          </a:xfrm>
          <a:prstGeom prst="rect">
            <a:avLst/>
          </a:prstGeom>
        </p:spPr>
      </p:pic>
      <p:pic>
        <p:nvPicPr>
          <p:cNvPr id="10" name="Picture 9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2912761"/>
            <a:ext cx="7391400" cy="9770761"/>
          </a:xfrm>
          <a:prstGeom prst="rect">
            <a:avLst/>
          </a:prstGeom>
        </p:spPr>
      </p:pic>
      <p:pic>
        <p:nvPicPr>
          <p:cNvPr id="6" name="Picture 5" descr="Screen Shot 2012-08-19 at 21.30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84"/>
            <a:ext cx="5207000" cy="177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8498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nk Gothic"/>
                <a:cs typeface="Bank Gothic"/>
              </a:rPr>
              <a:t>.org</a:t>
            </a:r>
            <a:endParaRPr lang="en-US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71489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30 at 20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2" y="0"/>
            <a:ext cx="8814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1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30 at 20.55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4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3492" name="Picture 3" descr="GZ_homep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86106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11188" y="595313"/>
            <a:ext cx="792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rgbClr val="FF6600"/>
                </a:solidFill>
                <a:latin typeface="Helvetica"/>
                <a:cs typeface="Helvetica"/>
              </a:rPr>
              <a:t>Launched</a:t>
            </a:r>
            <a:r>
              <a:rPr lang="en-GB" sz="2400" dirty="0" smtClean="0">
                <a:solidFill>
                  <a:srgbClr val="FF6600"/>
                </a:solidFill>
                <a:latin typeface="Helvetica"/>
                <a:cs typeface="Helvetica"/>
              </a:rPr>
              <a:t> July </a:t>
            </a:r>
            <a:r>
              <a:rPr lang="en-GB" sz="2400" dirty="0">
                <a:solidFill>
                  <a:srgbClr val="FF6600"/>
                </a:solidFill>
                <a:latin typeface="Helvetica"/>
                <a:cs typeface="Helvetica"/>
              </a:rPr>
              <a:t>2007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33400" y="2470150"/>
            <a:ext cx="80772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8000"/>
                </a:solidFill>
                <a:latin typeface="Helvetica"/>
                <a:ea typeface="ＭＳ Ｐゴシック" charset="-128"/>
                <a:cs typeface="Helvetica"/>
              </a:rPr>
              <a:t>Galaxy Zoo - the project which harnesses the power of the internet - and your brain - to classify a million galaxies.</a:t>
            </a:r>
          </a:p>
        </p:txBody>
      </p:sp>
    </p:spTree>
    <p:extLst>
      <p:ext uri="{BB962C8B-B14F-4D97-AF65-F5344CB8AC3E}">
        <p14:creationId xmlns:p14="http://schemas.microsoft.com/office/powerpoint/2010/main" val="3629519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8-30 at 20.52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93"/>
            <a:ext cx="9144000" cy="6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8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552" y="2132856"/>
            <a:ext cx="8229600" cy="1498178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Are there enough citizen scientists for all this?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3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200" y="0"/>
            <a:ext cx="61431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25144"/>
            <a:ext cx="1999218" cy="1939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229200"/>
            <a:ext cx="1515167" cy="1464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5661248"/>
            <a:ext cx="1071116" cy="1034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2132856"/>
            <a:ext cx="73448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smtClean="0">
                <a:solidFill>
                  <a:srgbClr val="CE0006"/>
                </a:solidFill>
                <a:latin typeface="Helvetica"/>
                <a:cs typeface="Helvetica"/>
              </a:rPr>
              <a:t>16 years </a:t>
            </a:r>
          </a:p>
          <a:p>
            <a:pPr algn="r"/>
            <a:r>
              <a:rPr lang="en-US" sz="4000" dirty="0" smtClean="0">
                <a:latin typeface="Helvetica"/>
                <a:cs typeface="Helvetica"/>
              </a:rPr>
              <a:t>every day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279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en-US" dirty="0" smtClean="0"/>
              <a:t>Every </a:t>
            </a:r>
            <a:r>
              <a:rPr lang="en-US" dirty="0" err="1" smtClean="0"/>
              <a:t>Zooniverse</a:t>
            </a:r>
            <a:r>
              <a:rPr lang="en-US" dirty="0" smtClean="0"/>
              <a:t> Project Must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en-US" dirty="0" smtClean="0"/>
              <a:t>Have a solid science case</a:t>
            </a:r>
          </a:p>
          <a:p>
            <a:r>
              <a:rPr lang="en-US" dirty="0" smtClean="0"/>
              <a:t>Require citizen scientists</a:t>
            </a:r>
          </a:p>
          <a:p>
            <a:r>
              <a:rPr lang="en-US" dirty="0" smtClean="0"/>
              <a:t>Commit resources to </a:t>
            </a:r>
            <a:r>
              <a:rPr lang="en-US" dirty="0" err="1" smtClean="0"/>
              <a:t>analysing</a:t>
            </a:r>
            <a:r>
              <a:rPr lang="en-US" dirty="0" smtClean="0"/>
              <a:t> the data</a:t>
            </a:r>
          </a:p>
          <a:p>
            <a:r>
              <a:rPr lang="en-US" dirty="0" smtClean="0"/>
              <a:t>Communicate with the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9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30 at 20.3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086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29408" y="202630"/>
            <a:ext cx="4114800" cy="490066"/>
          </a:xfrm>
          <a:prstGeom prst="rect">
            <a:avLst/>
          </a:prstGeom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7" charset="0"/>
              </a:defRPr>
            </a:lvl9pPr>
          </a:lstStyle>
          <a:p>
            <a:r>
              <a:rPr lang="en-US" sz="2000" dirty="0" smtClean="0"/>
              <a:t>http://</a:t>
            </a:r>
            <a:r>
              <a:rPr lang="en-US" sz="2000" dirty="0" err="1" smtClean="0"/>
              <a:t>blog.galaxyzoo.org</a:t>
            </a:r>
            <a:r>
              <a:rPr lang="en-US" sz="2000" dirty="0" smtClean="0"/>
              <a:t>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941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Why Do People Do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762000"/>
          </a:xfrm>
        </p:spPr>
        <p:txBody>
          <a:bodyPr/>
          <a:lstStyle/>
          <a:p>
            <a:pPr>
              <a:buNone/>
            </a:pPr>
            <a:r>
              <a:rPr lang="en-US" sz="1400" i="1" dirty="0" smtClean="0"/>
              <a:t>Galaxy Zoo: Exploring the Motivations of Citizen Scientists</a:t>
            </a:r>
            <a:r>
              <a:rPr lang="en-US" sz="1400" dirty="0" smtClean="0"/>
              <a:t>. (</a:t>
            </a:r>
            <a:r>
              <a:rPr lang="en-US" sz="1400" dirty="0" err="1" smtClean="0"/>
              <a:t>Raddick</a:t>
            </a:r>
            <a:r>
              <a:rPr lang="en-US" sz="1400" dirty="0" smtClean="0"/>
              <a:t> et al. 2009 astroph/0909.2925)</a:t>
            </a:r>
            <a:endParaRPr lang="en-US" sz="1400" dirty="0"/>
          </a:p>
        </p:txBody>
      </p:sp>
      <p:pic>
        <p:nvPicPr>
          <p:cNvPr id="15" name="Picture 14" descr="GZmotivat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47"/>
            <a:ext cx="7409796" cy="53339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1520" y="5301208"/>
            <a:ext cx="8763000" cy="936104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3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oForumDec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839200" cy="7945348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57401" y="685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GB" sz="2400" b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93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4624"/>
            <a:ext cx="8229600" cy="1143000"/>
          </a:xfrm>
        </p:spPr>
        <p:txBody>
          <a:bodyPr/>
          <a:lstStyle/>
          <a:p>
            <a:r>
              <a:rPr lang="en-US" dirty="0" smtClean="0"/>
              <a:t>Forum Based Science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2767343"/>
            <a:ext cx="5323006" cy="397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12976"/>
            <a:ext cx="2952328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980728"/>
            <a:ext cx="28083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Overlapping galaxies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Lenses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Irregulars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“Green peas”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Hanny’s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Voorwerp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052736"/>
            <a:ext cx="575820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going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Encouraging deeper engagement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Making discovery easier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3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ndingPe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71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6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762000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Why Look – galaxies aren’t all the same…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0468" name="Line 4"/>
          <p:cNvSpPr>
            <a:spLocks noChangeShapeType="1"/>
          </p:cNvSpPr>
          <p:nvPr/>
        </p:nvSpPr>
        <p:spPr bwMode="auto">
          <a:xfrm flipV="1">
            <a:off x="1143000" y="1600200"/>
            <a:ext cx="0" cy="4419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469" name="Line 5"/>
          <p:cNvSpPr>
            <a:spLocks noChangeShapeType="1"/>
          </p:cNvSpPr>
          <p:nvPr/>
        </p:nvSpPr>
        <p:spPr bwMode="auto">
          <a:xfrm>
            <a:off x="990600" y="5867400"/>
            <a:ext cx="716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3810000" y="5867400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Mass (Luminosity)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 rot="-5400000">
            <a:off x="353219" y="5071269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Bluer</a:t>
            </a:r>
            <a:endParaRPr lang="en-US"/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 rot="-5400000">
            <a:off x="338932" y="1947068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Redder</a:t>
            </a:r>
            <a:endParaRPr lang="en-US"/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 rot="-5400000">
            <a:off x="-190499" y="3541712"/>
            <a:ext cx="1211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</a:rPr>
              <a:t>COLOUR</a:t>
            </a: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7239000" y="594360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Bigger/brighter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990600" y="59436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Smaller/dimmer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0476" name="Oval 12"/>
          <p:cNvSpPr>
            <a:spLocks noChangeArrowheads="1"/>
          </p:cNvSpPr>
          <p:nvPr/>
        </p:nvSpPr>
        <p:spPr bwMode="auto">
          <a:xfrm rot="-1015666">
            <a:off x="2538413" y="2209800"/>
            <a:ext cx="5715000" cy="679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477" name="Oval 13"/>
          <p:cNvSpPr>
            <a:spLocks noChangeArrowheads="1"/>
          </p:cNvSpPr>
          <p:nvPr/>
        </p:nvSpPr>
        <p:spPr bwMode="auto">
          <a:xfrm rot="21173342">
            <a:off x="1478404" y="3752269"/>
            <a:ext cx="4114800" cy="1981200"/>
          </a:xfrm>
          <a:prstGeom prst="ellipse">
            <a:avLst/>
          </a:prstGeom>
          <a:solidFill>
            <a:srgbClr val="33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488774">
            <a:off x="4643800" y="213637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 sequence – early types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02601">
            <a:off x="1935218" y="4325930"/>
            <a:ext cx="211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Blue cloud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– spiral galaxies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2476500" y="3695700"/>
            <a:ext cx="38862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57600" y="1307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Mass division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0984186">
            <a:off x="3665888" y="3090540"/>
            <a:ext cx="307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Green valley (very sparse)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62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8-30 at 21.0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60"/>
            <a:ext cx="9144000" cy="664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4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154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Lett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757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8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oteachsc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32" y="0"/>
            <a:ext cx="6770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2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/>
          <a:lstStyle/>
          <a:p>
            <a:r>
              <a:rPr lang="en-US" dirty="0" smtClean="0"/>
              <a:t>Added extras….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5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FF8000"/>
                </a:solidFill>
                <a:ea typeface="ＭＳ Ｐゴシック" charset="-128"/>
                <a:cs typeface="ＭＳ Ｐゴシック" charset="-128"/>
              </a:rPr>
              <a:t>Alphabet Soup</a:t>
            </a: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/>
          <a:srcRect t="1132" r="1088"/>
          <a:stretch>
            <a:fillRect/>
          </a:stretch>
        </p:blipFill>
        <p:spPr bwMode="auto">
          <a:xfrm>
            <a:off x="228600" y="1295400"/>
            <a:ext cx="88392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2286000" y="4653136"/>
            <a:ext cx="586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Helvetica"/>
                <a:cs typeface="Helvetica"/>
              </a:rPr>
              <a:t>Galaxy Zoo April Fools Day paper: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Helvetica"/>
                <a:cs typeface="Helvetica"/>
              </a:rPr>
              <a:t> “Unusual New Class of Galaxy Clusters”, </a:t>
            </a:r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by Marvin </a:t>
            </a:r>
            <a:r>
              <a:rPr lang="en-US" sz="1400" dirty="0" err="1">
                <a:solidFill>
                  <a:schemeClr val="bg1"/>
                </a:solidFill>
                <a:latin typeface="Helvetica"/>
                <a:cs typeface="Helvetica"/>
              </a:rPr>
              <a:t>Pedbost</a:t>
            </a:r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, Trillian </a:t>
            </a:r>
            <a:r>
              <a:rPr lang="en-US" sz="1400" dirty="0" err="1">
                <a:solidFill>
                  <a:schemeClr val="bg1"/>
                </a:solidFill>
                <a:latin typeface="Helvetica"/>
                <a:cs typeface="Helvetica"/>
              </a:rPr>
              <a:t>Pomalgu</a:t>
            </a:r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 and the Galaxy Zoo Team (especially Steven </a:t>
            </a:r>
            <a:r>
              <a:rPr lang="en-US" sz="1400" dirty="0" err="1">
                <a:solidFill>
                  <a:schemeClr val="bg1"/>
                </a:solidFill>
                <a:latin typeface="Helvetica"/>
                <a:cs typeface="Helvetica"/>
              </a:rPr>
              <a:t>Bamford</a:t>
            </a:r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6136" y="59399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Try it: http://</a:t>
            </a:r>
            <a:r>
              <a:rPr lang="en-US" dirty="0" err="1">
                <a:solidFill>
                  <a:srgbClr val="FF6600"/>
                </a:solidFill>
              </a:rPr>
              <a:t>mygalaxies.co.uk</a:t>
            </a:r>
            <a:r>
              <a:rPr lang="en-US" dirty="0">
                <a:solidFill>
                  <a:srgbClr val="FF66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56521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Alice’s Animals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licesAnim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1535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Credit: Alice Sheppard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698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She’s an Astronomer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90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American Typewriter"/>
                <a:cs typeface="American Typewriter"/>
              </a:rPr>
              <a:t>http</a:t>
            </a:r>
            <a:r>
              <a:rPr lang="en-US" dirty="0" smtClean="0">
                <a:solidFill>
                  <a:srgbClr val="FF6600"/>
                </a:solidFill>
                <a:latin typeface="American Typewriter"/>
                <a:cs typeface="American Typewriter"/>
              </a:rPr>
              <a:t>://blogs.zooniverse.org/galaxyzoo/category/shes-an-astronomer-3/</a:t>
            </a:r>
            <a:endParaRPr lang="en-US" dirty="0">
              <a:solidFill>
                <a:srgbClr val="FF6600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37386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Part of International Year of Astronomy (2009) Project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772816"/>
            <a:ext cx="277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16 </a:t>
            </a:r>
            <a:r>
              <a:rPr lang="en-US" sz="1600" dirty="0">
                <a:solidFill>
                  <a:schemeClr val="bg1"/>
                </a:solidFill>
              </a:rPr>
              <a:t>women involved in Galaxy Zoo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8 </a:t>
            </a:r>
            <a:r>
              <a:rPr lang="en-US" sz="1600" dirty="0" smtClean="0">
                <a:solidFill>
                  <a:schemeClr val="bg1"/>
                </a:solidFill>
              </a:rPr>
              <a:t>“</a:t>
            </a:r>
            <a:r>
              <a:rPr lang="en-US" sz="1600" dirty="0" err="1" smtClean="0">
                <a:solidFill>
                  <a:schemeClr val="bg1"/>
                </a:solidFill>
              </a:rPr>
              <a:t>zooites</a:t>
            </a:r>
            <a:r>
              <a:rPr lang="en-US" sz="1600" dirty="0" smtClean="0">
                <a:solidFill>
                  <a:schemeClr val="bg1"/>
                </a:solidFill>
              </a:rPr>
              <a:t>”</a:t>
            </a:r>
            <a:endParaRPr lang="en-US" sz="16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8 professionals</a:t>
            </a:r>
          </a:p>
          <a:p>
            <a:pPr lvl="1">
              <a:buFont typeface="Arial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Age range from 15 to ~50; students to full professor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Interviews conducted in English, but also native language translations for 4 (Spanish, German and Dutch).</a:t>
            </a:r>
          </a:p>
        </p:txBody>
      </p:sp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44824"/>
            <a:ext cx="6139408" cy="46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0"/>
            <a:ext cx="8229600" cy="838200"/>
          </a:xfrm>
        </p:spPr>
        <p:txBody>
          <a:bodyPr/>
          <a:lstStyle/>
          <a:p>
            <a:r>
              <a:rPr lang="en-US" dirty="0" smtClean="0"/>
              <a:t>Merry Christmas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Zoo Advent Calendar.png"/>
          <p:cNvPicPr>
            <a:picLocks noChangeAspect="1"/>
          </p:cNvPicPr>
          <p:nvPr/>
        </p:nvPicPr>
        <p:blipFill>
          <a:blip r:embed="rId2"/>
          <a:srcRect t="5297"/>
          <a:stretch>
            <a:fillRect/>
          </a:stretch>
        </p:blipFill>
        <p:spPr>
          <a:xfrm>
            <a:off x="0" y="914400"/>
            <a:ext cx="9144000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533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  <a:latin typeface="American Typewriter"/>
                <a:cs typeface="American Typewriter"/>
              </a:rPr>
              <a:t>www.zooinverse.org</a:t>
            </a:r>
            <a:r>
              <a:rPr lang="en-US" dirty="0" smtClean="0">
                <a:solidFill>
                  <a:srgbClr val="FF6600"/>
                </a:solidFill>
                <a:latin typeface="American Typewriter"/>
                <a:cs typeface="American Typewriter"/>
              </a:rPr>
              <a:t>/advent</a:t>
            </a:r>
            <a:endParaRPr lang="en-US" dirty="0">
              <a:solidFill>
                <a:srgbClr val="FF66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3806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alaxyZoo2Poster_3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140" y="-82973"/>
            <a:ext cx="10565540" cy="6940973"/>
          </a:xfrm>
          <a:prstGeom prst="rect">
            <a:avLst/>
          </a:prstGeom>
        </p:spPr>
      </p:pic>
      <p:pic>
        <p:nvPicPr>
          <p:cNvPr id="8" name="Picture 7" descr="galaxyzoo2poster_zo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1371600"/>
            <a:ext cx="6350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Arm Direction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9145016" cy="2514600"/>
          </a:xfrm>
        </p:spPr>
        <p:txBody>
          <a:bodyPr/>
          <a:lstStyle/>
          <a:p>
            <a:pPr>
              <a:buNone/>
            </a:pPr>
            <a:r>
              <a:rPr lang="en-US" sz="2000" dirty="0" smtClean="0">
                <a:solidFill>
                  <a:srgbClr val="FF6600"/>
                </a:solidFill>
              </a:rPr>
              <a:t>Had been claims of an excess of spiral arms in one direction over the other…..</a:t>
            </a:r>
            <a:endParaRPr lang="en-US" sz="1600" dirty="0" smtClean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71607"/>
            <a:ext cx="6840760" cy="3554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2924944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 wise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4560168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 wise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3700" r="1251"/>
          <a:stretch>
            <a:fillRect/>
          </a:stretch>
        </p:blipFill>
        <p:spPr>
          <a:xfrm>
            <a:off x="5580112" y="4365104"/>
            <a:ext cx="3276600" cy="18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2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z_logo2_300dpi_3"/>
          <p:cNvPicPr>
            <a:picLocks noChangeAspect="1" noChangeArrowheads="1"/>
          </p:cNvPicPr>
          <p:nvPr/>
        </p:nvPicPr>
        <p:blipFill rotWithShape="1">
          <a:blip r:embed="rId2"/>
          <a:srcRect l="-1622" r="-1"/>
          <a:stretch/>
        </p:blipFill>
        <p:spPr bwMode="auto">
          <a:xfrm>
            <a:off x="1288094" y="1469683"/>
            <a:ext cx="5948202" cy="76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91680" y="3197875"/>
            <a:ext cx="56886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latin typeface="Helvetica Light"/>
                <a:cs typeface="Bank Gothic"/>
              </a:rPr>
              <a:t>Science and Outreach Hand-in-Hand</a:t>
            </a:r>
          </a:p>
          <a:p>
            <a:pPr algn="ctr">
              <a:spcBef>
                <a:spcPct val="50000"/>
              </a:spcBef>
            </a:pPr>
            <a:endParaRPr lang="en-GB" sz="3600" b="1" dirty="0">
              <a:solidFill>
                <a:srgbClr val="FFFFFF"/>
              </a:solidFill>
              <a:latin typeface="Helvetica Light"/>
              <a:cs typeface="Bank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2859" y="2592581"/>
            <a:ext cx="306934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000" baseline="30000" dirty="0">
                <a:solidFill>
                  <a:schemeClr val="bg1"/>
                </a:solidFill>
              </a:rPr>
              <a:t>星系总动员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37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AUTitle_Thanks_Miller.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991600" cy="1143000"/>
          </a:xfrm>
        </p:spPr>
        <p:txBody>
          <a:bodyPr/>
          <a:lstStyle/>
          <a:p>
            <a:r>
              <a:rPr lang="en-US" dirty="0" smtClean="0"/>
              <a:t>How Many Galaxies Are There?</a:t>
            </a:r>
            <a:endParaRPr lang="en-US" dirty="0"/>
          </a:p>
        </p:txBody>
      </p:sp>
      <p:pic>
        <p:nvPicPr>
          <p:cNvPr id="4" name="Picture 3" descr="hubble_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90799"/>
            <a:ext cx="3733800" cy="2665489"/>
          </a:xfrm>
          <a:prstGeom prst="rect">
            <a:avLst/>
          </a:prstGeom>
        </p:spPr>
      </p:pic>
      <p:pic>
        <p:nvPicPr>
          <p:cNvPr id="5" name="Picture 4" descr="cfaredshiftsurv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362200"/>
            <a:ext cx="3428410" cy="1889124"/>
          </a:xfrm>
          <a:prstGeom prst="rect">
            <a:avLst/>
          </a:prstGeom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733800"/>
            <a:ext cx="2857500" cy="284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5240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1929: Edwin Hubble discovers expansion of the Universe (24 galaxies)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13716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1986: CfA 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survey - discovery of large scale structure (1100 galaxies; </a:t>
            </a:r>
            <a:r>
              <a:rPr lang="en-US" dirty="0" err="1" smtClean="0">
                <a:solidFill>
                  <a:srgbClr val="FFFFFF"/>
                </a:solidFill>
              </a:rPr>
              <a:t>Huchra</a:t>
            </a:r>
            <a:r>
              <a:rPr lang="en-US" dirty="0" smtClean="0">
                <a:solidFill>
                  <a:srgbClr val="FFFFFF"/>
                </a:solidFill>
              </a:rPr>
              <a:t> &amp; Geller)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527667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2008: Final release of SDSS Main Galaxy Sample (1 million galaxies)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52800" y="2057400"/>
            <a:ext cx="19050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57600" y="1447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57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50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7924006" y="4724400"/>
            <a:ext cx="915194" cy="153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7000" y="4267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22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1000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7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 descr="The_idea_1"/>
          <p:cNvPicPr>
            <a:picLocks noChangeAspect="1" noChangeArrowheads="1"/>
          </p:cNvPicPr>
          <p:nvPr/>
        </p:nvPicPr>
        <p:blipFill>
          <a:blip r:embed="rId3"/>
          <a:srcRect l="5303" r="3788"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24200" y="1447800"/>
            <a:ext cx="5715000" cy="400110"/>
          </a:xfrm>
          <a:prstGeom prst="rect">
            <a:avLst/>
          </a:prstGeom>
          <a:solidFill>
            <a:srgbClr val="2A2A2A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How to look at a million galaxies – ask for help!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42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Huge Success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BBCGalaxyZo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6097188" cy="5597678"/>
          </a:xfrm>
          <a:prstGeom prst="rect">
            <a:avLst/>
          </a:prstGeom>
        </p:spPr>
      </p:pic>
      <p:pic>
        <p:nvPicPr>
          <p:cNvPr id="7" name="Picture 2" descr="BBC_most_emai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733800"/>
            <a:ext cx="4114800" cy="2784475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85800"/>
            <a:ext cx="44958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297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2708" name="Picture 19" descr="no_of_classific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8" y="457200"/>
            <a:ext cx="839946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6" descr="n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595563"/>
            <a:ext cx="3033713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TextBox 5"/>
          <p:cNvSpPr txBox="1">
            <a:spLocks noChangeArrowheads="1"/>
          </p:cNvSpPr>
          <p:nvPr/>
        </p:nvSpPr>
        <p:spPr bwMode="auto">
          <a:xfrm>
            <a:off x="1524000" y="990600"/>
            <a:ext cx="69983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Most people look at about 20 galaxies.</a:t>
            </a:r>
          </a:p>
          <a:p>
            <a:r>
              <a:rPr lang="en-US" sz="2000" b="1" dirty="0" smtClean="0">
                <a:solidFill>
                  <a:srgbClr val="FF6600"/>
                </a:solidFill>
              </a:rPr>
              <a:t>All galaxies looked at by at least 20 people (median 38).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 rot="16200000">
            <a:off x="3690143" y="3685381"/>
            <a:ext cx="289083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Number Users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0            10       100      1000    100000</a:t>
            </a:r>
          </a:p>
        </p:txBody>
      </p:sp>
    </p:spTree>
    <p:extLst>
      <p:ext uri="{BB962C8B-B14F-4D97-AF65-F5344CB8AC3E}">
        <p14:creationId xmlns:p14="http://schemas.microsoft.com/office/powerpoint/2010/main" val="732240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Science Results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4533" t="2128" r="10479" b="20213"/>
          <a:stretch>
            <a:fillRect/>
          </a:stretch>
        </p:blipFill>
        <p:spPr>
          <a:xfrm>
            <a:off x="152400" y="1371600"/>
            <a:ext cx="4853836" cy="472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3958">
            <a:off x="923137" y="1565981"/>
            <a:ext cx="159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Median prob. of being spiral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438292">
            <a:off x="1056268" y="4525670"/>
            <a:ext cx="1612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Median prob. of being  early type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5638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5638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Blue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1340768"/>
            <a:ext cx="33123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Colour</a:t>
            </a:r>
            <a:r>
              <a:rPr lang="en-US" sz="2400" dirty="0" smtClean="0">
                <a:solidFill>
                  <a:schemeClr val="bg1"/>
                </a:solidFill>
              </a:rPr>
              <a:t> and morphology are correlated, but not equivalent</a:t>
            </a:r>
          </a:p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Bamford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et al. 2009,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Skibba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et al. 2009,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Schawinski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et al. 2009, </a:t>
            </a: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Masters et al. 2010a,b 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6019800"/>
            <a:ext cx="204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Skibba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et al. 2009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3645024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66FF"/>
                </a:solidFill>
              </a:rPr>
              <a:t>Colour</a:t>
            </a:r>
            <a:r>
              <a:rPr lang="en-US" dirty="0" smtClean="0">
                <a:solidFill>
                  <a:srgbClr val="FF66FF"/>
                </a:solidFill>
              </a:rPr>
              <a:t>  = star formation history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Morphology = dynamical history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025134" y="3549134"/>
            <a:ext cx="472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Classification “probability” from Galaxy Zoo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2057400" y="2286000"/>
            <a:ext cx="68580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743200" y="1752600"/>
            <a:ext cx="45720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609192"/>
              </p:ext>
            </p:extLst>
          </p:nvPr>
        </p:nvGraphicFramePr>
        <p:xfrm>
          <a:off x="5029200" y="4797152"/>
          <a:ext cx="4114800" cy="160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958"/>
                <a:gridCol w="711679"/>
                <a:gridCol w="1065363"/>
                <a:gridCol w="1066800"/>
              </a:tblGrid>
              <a:tr h="359788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Dynamical History</a:t>
                      </a:r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836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SF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History</a:t>
                      </a:r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FF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Bulge (Early)</a:t>
                      </a:r>
                      <a:endParaRPr lang="en-US" sz="14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Disk (Spiral)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978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Red</a:t>
                      </a:r>
                      <a:endParaRPr lang="en-US" sz="14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978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Bank Gothic"/>
                          <a:cs typeface="Bank Gothic"/>
                        </a:rPr>
                        <a:t>Blue</a:t>
                      </a:r>
                      <a:endParaRPr lang="en-US" sz="14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  <a:latin typeface="Bank Gothic"/>
                        <a:cs typeface="Bank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22179</TotalTime>
  <Words>1292</Words>
  <Application>Microsoft Macintosh PowerPoint</Application>
  <PresentationFormat>On-screen Show (4:3)</PresentationFormat>
  <Paragraphs>162</Paragraphs>
  <Slides>41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Design</vt:lpstr>
      <vt:lpstr>PowerPoint Presentation</vt:lpstr>
      <vt:lpstr>PowerPoint Presentation</vt:lpstr>
      <vt:lpstr>Why Look – galaxies aren’t all the same…</vt:lpstr>
      <vt:lpstr>Spiral Arm Direction</vt:lpstr>
      <vt:lpstr>How Many Galaxies Are There?</vt:lpstr>
      <vt:lpstr>PowerPoint Presentation</vt:lpstr>
      <vt:lpstr>Huge Success</vt:lpstr>
      <vt:lpstr>PowerPoint Presentation</vt:lpstr>
      <vt:lpstr>First Science Results</vt:lpstr>
      <vt:lpstr>No Preferred Rotation Direction</vt:lpstr>
      <vt:lpstr>PowerPoint Presentation</vt:lpstr>
      <vt:lpstr>Why Do People Do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 Zooniverse Project Must </vt:lpstr>
      <vt:lpstr>PowerPoint Presentation</vt:lpstr>
      <vt:lpstr>Why Do People Do This?</vt:lpstr>
      <vt:lpstr>PowerPoint Presentation</vt:lpstr>
      <vt:lpstr>Forum Based Science</vt:lpstr>
      <vt:lpstr>On going 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Added extras….</vt:lpstr>
      <vt:lpstr>Alphabet Soup</vt:lpstr>
      <vt:lpstr>Alice’s Animals</vt:lpstr>
      <vt:lpstr>She’s an Astronomer</vt:lpstr>
      <vt:lpstr>Merry Christmas</vt:lpstr>
      <vt:lpstr>PowerPoint Presentation</vt:lpstr>
      <vt:lpstr>PowerPoint Presentation</vt:lpstr>
      <vt:lpstr>PowerPoint Presentation</vt:lpstr>
    </vt:vector>
  </TitlesOfParts>
  <Company>Harvard-SAO CfA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Karen Masters</cp:lastModifiedBy>
  <cp:revision>501</cp:revision>
  <dcterms:created xsi:type="dcterms:W3CDTF">2012-03-29T20:50:52Z</dcterms:created>
  <dcterms:modified xsi:type="dcterms:W3CDTF">2012-08-30T13:29:56Z</dcterms:modified>
</cp:coreProperties>
</file>